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64" r:id="rId4"/>
    <p:sldId id="268" r:id="rId5"/>
    <p:sldId id="269" r:id="rId6"/>
    <p:sldId id="270" r:id="rId7"/>
    <p:sldId id="271" r:id="rId8"/>
    <p:sldId id="272" r:id="rId9"/>
    <p:sldId id="274" r:id="rId10"/>
    <p:sldId id="275" r:id="rId11"/>
    <p:sldId id="27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PT Sans Narrow"/>
                <a:cs typeface="PT Sans Narrow"/>
              </a:defRPr>
            </a:lvl1pPr>
          </a:lstStyle>
          <a:p>
            <a:fld id="{1D8BD707-D9CF-40AE-B4C6-C98DA3205C09}" type="datetimeFigureOut">
              <a:rPr lang="en-US" smtClean="0"/>
              <a:pPr/>
              <a:t>9/4/2012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" y="6340475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|  </a:t>
            </a:r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FeedTheFuture_infographics1.pdf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_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90600" y="609600"/>
            <a:ext cx="7162800" cy="5562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2200"/>
            <a:ext cx="7772400" cy="1470025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PT Sans Narrow"/>
                <a:cs typeface="PT Sans Narrow"/>
              </a:rPr>
              <a:t>PROJECT MAPPING TOOL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PT Sans Narrow"/>
              <a:cs typeface="PT Sans Narrow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32225"/>
            <a:ext cx="6400800" cy="1752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PT Sans Narrow"/>
                <a:cs typeface="PT Sans Narrow"/>
              </a:rPr>
              <a:t>Ryan Whitley</a:t>
            </a:r>
          </a:p>
          <a:p>
            <a:r>
              <a:rPr lang="en-US" sz="2800" dirty="0" smtClean="0">
                <a:latin typeface="PT Sans Narrow"/>
                <a:cs typeface="PT Sans Narrow"/>
              </a:rPr>
              <a:t>Jubal Harpster</a:t>
            </a:r>
          </a:p>
          <a:p>
            <a:r>
              <a:rPr lang="en-US" sz="2800" dirty="0" smtClean="0">
                <a:latin typeface="PT Sans Narrow"/>
                <a:cs typeface="PT Sans Narrow"/>
              </a:rPr>
              <a:t>Seattle, Washington, USA</a:t>
            </a:r>
          </a:p>
        </p:txBody>
      </p:sp>
      <p:pic>
        <p:nvPicPr>
          <p:cNvPr id="5" name="Picture 4" descr="LOGO_S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1066800"/>
            <a:ext cx="2413873" cy="496539"/>
          </a:xfrm>
          <a:prstGeom prst="rect">
            <a:avLst/>
          </a:prstGeom>
        </p:spPr>
      </p:pic>
      <p:pic>
        <p:nvPicPr>
          <p:cNvPr id="8" name="Picture 7" descr="SD_logo_ico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990600"/>
            <a:ext cx="652188" cy="645793"/>
          </a:xfrm>
          <a:prstGeom prst="rect">
            <a:avLst/>
          </a:prstGeom>
        </p:spPr>
      </p:pic>
      <p:sp>
        <p:nvSpPr>
          <p:cNvPr id="10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76200" y="6340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PT Sans Narrow"/>
                <a:cs typeface="PT Sans Narrow"/>
              </a:defRPr>
            </a:lvl1pPr>
          </a:lstStyle>
          <a:p>
            <a:fld id="{1D8BD707-D9CF-40AE-B4C6-C98DA3205C09}" type="datetimeFigureOut">
              <a:rPr lang="en-US" smtClean="0"/>
              <a:pPr/>
              <a:t>9/4/2012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57200" y="6340475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|  </a:t>
            </a:r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43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_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2400" y="152400"/>
            <a:ext cx="8839200" cy="6096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162800" y="6324600"/>
            <a:ext cx="1828800" cy="371874"/>
            <a:chOff x="2819400" y="990600"/>
            <a:chExt cx="3175873" cy="645793"/>
          </a:xfrm>
        </p:grpSpPr>
        <p:pic>
          <p:nvPicPr>
            <p:cNvPr id="8" name="Picture 7" descr="LOGO_SD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0" y="1066800"/>
              <a:ext cx="2413873" cy="496539"/>
            </a:xfrm>
            <a:prstGeom prst="rect">
              <a:avLst/>
            </a:prstGeom>
          </p:spPr>
        </p:pic>
        <p:pic>
          <p:nvPicPr>
            <p:cNvPr id="9" name="Picture 8" descr="SD_logo_icon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9400" y="990600"/>
              <a:ext cx="652188" cy="645793"/>
            </a:xfrm>
            <a:prstGeom prst="rect">
              <a:avLst/>
            </a:prstGeom>
          </p:spPr>
        </p:pic>
      </p:grpSp>
      <p:sp>
        <p:nvSpPr>
          <p:cNvPr id="19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324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PT Sans Narrow"/>
                <a:cs typeface="PT Sans Narrow"/>
              </a:defRPr>
            </a:lvl1pPr>
          </a:lstStyle>
          <a:p>
            <a:fld id="{1D8BD707-D9CF-40AE-B4C6-C98DA3205C09}" type="datetimeFigureOut">
              <a:rPr lang="en-US" smtClean="0"/>
              <a:pPr/>
              <a:t>9/4/2012</a:t>
            </a:fld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57200" y="6324600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|  </a:t>
            </a:r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PT Sans Narrow"/>
                <a:cs typeface="PT Sans Narrow"/>
              </a:rPr>
              <a:t>What’s Next?</a:t>
            </a:r>
            <a:endParaRPr lang="en-US" sz="4800" dirty="0">
              <a:solidFill>
                <a:schemeClr val="accent1">
                  <a:lumMod val="75000"/>
                </a:schemeClr>
              </a:solidFill>
              <a:latin typeface="PT Sans Narrow"/>
              <a:cs typeface="PT Sans Narrow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Renewed BMGF investment &amp; visibility in 2013</a:t>
            </a:r>
          </a:p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Analytical Support – Reports &amp; Queries</a:t>
            </a:r>
          </a:p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Added Overlays (SERVIR, Time Series)</a:t>
            </a:r>
          </a:p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Integrated Search with external datasets (World Bank, African Development Bank)</a:t>
            </a:r>
          </a:p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Printing</a:t>
            </a:r>
          </a:p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Federated Systems – All PMTs can communicate with each other</a:t>
            </a:r>
          </a:p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PT Sans Narrow"/>
              <a:cs typeface="PT Sans Narrow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60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_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2400" y="152400"/>
            <a:ext cx="8839200" cy="6096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162800" y="6324600"/>
            <a:ext cx="1828800" cy="371874"/>
            <a:chOff x="2819400" y="990600"/>
            <a:chExt cx="3175873" cy="645793"/>
          </a:xfrm>
        </p:grpSpPr>
        <p:pic>
          <p:nvPicPr>
            <p:cNvPr id="8" name="Picture 7" descr="LOGO_SD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0" y="1066800"/>
              <a:ext cx="2413873" cy="496539"/>
            </a:xfrm>
            <a:prstGeom prst="rect">
              <a:avLst/>
            </a:prstGeom>
          </p:spPr>
        </p:pic>
        <p:pic>
          <p:nvPicPr>
            <p:cNvPr id="9" name="Picture 8" descr="SD_logo_icon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9400" y="990600"/>
              <a:ext cx="652188" cy="645793"/>
            </a:xfrm>
            <a:prstGeom prst="rect">
              <a:avLst/>
            </a:prstGeom>
          </p:spPr>
        </p:pic>
      </p:grpSp>
      <p:sp>
        <p:nvSpPr>
          <p:cNvPr id="19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324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PT Sans Narrow"/>
                <a:cs typeface="PT Sans Narrow"/>
              </a:defRPr>
            </a:lvl1pPr>
          </a:lstStyle>
          <a:p>
            <a:fld id="{1D8BD707-D9CF-40AE-B4C6-C98DA3205C09}" type="datetimeFigureOut">
              <a:rPr lang="en-US" smtClean="0"/>
              <a:pPr/>
              <a:t>9/4/2012</a:t>
            </a:fld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57200" y="6324600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|  </a:t>
            </a:r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PT Sans Narrow"/>
                <a:cs typeface="PT Sans Narrow"/>
              </a:rPr>
              <a:t>FtF PMT</a:t>
            </a:r>
            <a:endParaRPr lang="en-US" sz="4800" dirty="0">
              <a:solidFill>
                <a:schemeClr val="accent1">
                  <a:lumMod val="75000"/>
                </a:schemeClr>
              </a:solidFill>
              <a:latin typeface="PT Sans Narrow"/>
              <a:cs typeface="PT Sans Narrow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 vert="horz" lIns="91440" tIns="45720" rIns="91440" bIns="45720" rtlCol="0">
            <a:normAutofit fontScale="92500"/>
          </a:bodyPr>
          <a:lstStyle/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Is PMT a good fit for FtF Visualization &amp; Analysis?</a:t>
            </a:r>
          </a:p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Data 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Sources:</a:t>
            </a:r>
          </a:p>
          <a:p>
            <a:pPr lvl="1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Megasites</a:t>
            </a:r>
          </a:p>
          <a:p>
            <a:pPr lvl="1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Sites (Selected as well as As-Built)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PT Sans Narrow"/>
              <a:cs typeface="PT Sans Narrow"/>
            </a:endParaRPr>
          </a:p>
          <a:p>
            <a:pPr lvl="1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Strata</a:t>
            </a:r>
          </a:p>
          <a:p>
            <a:pPr lvl="1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Quick Wins</a:t>
            </a:r>
          </a:p>
          <a:p>
            <a:pPr lvl="1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Surveys (collect and digitize?)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PT Sans Narrow"/>
              <a:cs typeface="PT Sans Narrow"/>
            </a:endParaRPr>
          </a:p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How to ingest data?</a:t>
            </a:r>
          </a:p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Privacy Concerns?</a:t>
            </a:r>
          </a:p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Other questions?</a:t>
            </a:r>
          </a:p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PT Sans Narrow"/>
              <a:cs typeface="PT Sans Narrow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01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_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2400" y="152400"/>
            <a:ext cx="8839200" cy="6096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PT Sans Narrow"/>
                <a:cs typeface="PT Sans Narrow"/>
              </a:rPr>
              <a:t>What is </a:t>
            </a:r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PT Sans Narrow"/>
                <a:cs typeface="PT Sans Narrow"/>
              </a:rPr>
              <a:t>the Objective?</a:t>
            </a:r>
            <a:endParaRPr lang="en-US" sz="4800" dirty="0">
              <a:solidFill>
                <a:schemeClr val="accent1">
                  <a:lumMod val="75000"/>
                </a:schemeClr>
              </a:solidFill>
              <a:latin typeface="PT Sans Narrow"/>
              <a:cs typeface="PT Sans Narrow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Create a single framework to store, visualize and analyze data across all sites</a:t>
            </a:r>
          </a:p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Answer questions such as:</a:t>
            </a:r>
          </a:p>
          <a:p>
            <a:pPr lvl="1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How many sites 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are in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each region?</a:t>
            </a:r>
          </a:p>
          <a:p>
            <a:pPr lvl="1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Who is 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managing them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?</a:t>
            </a:r>
          </a:p>
          <a:p>
            <a:pPr lvl="1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What technologies are they trying out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?</a:t>
            </a:r>
          </a:p>
          <a:p>
            <a:pPr lvl="1"/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What are the demographics in a particular area?</a:t>
            </a:r>
          </a:p>
          <a:p>
            <a:pPr lvl="1"/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PT Sans Narrow"/>
              <a:cs typeface="PT Sans Narrow"/>
            </a:endParaRPr>
          </a:p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PT Sans Narrow"/>
              <a:cs typeface="PT Sans Narrow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162800" y="6324600"/>
            <a:ext cx="1828800" cy="371874"/>
            <a:chOff x="2819400" y="990600"/>
            <a:chExt cx="3175873" cy="645793"/>
          </a:xfrm>
        </p:grpSpPr>
        <p:pic>
          <p:nvPicPr>
            <p:cNvPr id="8" name="Picture 7" descr="LOGO_SD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0" y="1066800"/>
              <a:ext cx="2413873" cy="496539"/>
            </a:xfrm>
            <a:prstGeom prst="rect">
              <a:avLst/>
            </a:prstGeom>
          </p:spPr>
        </p:pic>
        <p:pic>
          <p:nvPicPr>
            <p:cNvPr id="9" name="Picture 8" descr="SD_logo_icon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9400" y="990600"/>
              <a:ext cx="652188" cy="645793"/>
            </a:xfrm>
            <a:prstGeom prst="rect">
              <a:avLst/>
            </a:prstGeom>
          </p:spPr>
        </p:pic>
      </p:grpSp>
      <p:sp>
        <p:nvSpPr>
          <p:cNvPr id="13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76200" y="6340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PT Sans Narrow"/>
                <a:cs typeface="PT Sans Narrow"/>
              </a:defRPr>
            </a:lvl1pPr>
          </a:lstStyle>
          <a:p>
            <a:fld id="{1D8BD707-D9CF-40AE-B4C6-C98DA3205C09}" type="datetimeFigureOut">
              <a:rPr lang="en-US" smtClean="0"/>
              <a:pPr/>
              <a:t>9/4/2012</a:t>
            </a:fld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57200" y="6324600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|  </a:t>
            </a:r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86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_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2400" y="152400"/>
            <a:ext cx="8839200" cy="6096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PT Sans Narrow"/>
                <a:cs typeface="PT Sans Narrow"/>
              </a:rPr>
              <a:t>What is PMT?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Web-based application – Stores projects/actions</a:t>
            </a:r>
          </a:p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Started at Gates Foundation in 2007</a:t>
            </a:r>
          </a:p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Open Source (low-cost)</a:t>
            </a:r>
          </a:p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Multiple Installations</a:t>
            </a:r>
          </a:p>
          <a:p>
            <a:pPr lvl="1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BMGF</a:t>
            </a:r>
          </a:p>
          <a:p>
            <a:pPr lvl="1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AGRA </a:t>
            </a:r>
          </a:p>
          <a:p>
            <a:pPr lvl="1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CAADP</a:t>
            </a:r>
          </a:p>
          <a:p>
            <a:pPr lvl="1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FtF?</a:t>
            </a:r>
          </a:p>
          <a:p>
            <a:pPr lvl="1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Ministry of Agriculture, Tanzania?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7162800" y="6324600"/>
            <a:ext cx="1828800" cy="371874"/>
            <a:chOff x="2819400" y="990600"/>
            <a:chExt cx="3175873" cy="645793"/>
          </a:xfrm>
        </p:grpSpPr>
        <p:pic>
          <p:nvPicPr>
            <p:cNvPr id="8" name="Picture 7" descr="LOGO_SD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0" y="1066800"/>
              <a:ext cx="2413873" cy="496539"/>
            </a:xfrm>
            <a:prstGeom prst="rect">
              <a:avLst/>
            </a:prstGeom>
          </p:spPr>
        </p:pic>
        <p:pic>
          <p:nvPicPr>
            <p:cNvPr id="9" name="Picture 8" descr="SD_logo_icon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9400" y="990600"/>
              <a:ext cx="652188" cy="645793"/>
            </a:xfrm>
            <a:prstGeom prst="rect">
              <a:avLst/>
            </a:prstGeom>
          </p:spPr>
        </p:pic>
      </p:grpSp>
      <p:sp>
        <p:nvSpPr>
          <p:cNvPr id="13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76200" y="6324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PT Sans Narrow"/>
                <a:cs typeface="PT Sans Narrow"/>
              </a:defRPr>
            </a:lvl1pPr>
          </a:lstStyle>
          <a:p>
            <a:fld id="{1D8BD707-D9CF-40AE-B4C6-C98DA3205C09}" type="datetimeFigureOut">
              <a:rPr lang="en-US" smtClean="0"/>
              <a:pPr/>
              <a:t>9/4/2012</a:t>
            </a:fld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57200" y="6324600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|  </a:t>
            </a:r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00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_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2400" y="152400"/>
            <a:ext cx="8839200" cy="6096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4953000" cy="2316163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indent="-285750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Login</a:t>
            </a:r>
          </a:p>
          <a:p>
            <a:pPr marL="285750" indent="-285750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Request Account</a:t>
            </a:r>
          </a:p>
          <a:p>
            <a:pPr marL="285750" indent="-285750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E-mail Feedback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7162800" y="6324600"/>
            <a:ext cx="1828800" cy="371874"/>
            <a:chOff x="2819400" y="990600"/>
            <a:chExt cx="3175873" cy="645793"/>
          </a:xfrm>
        </p:grpSpPr>
        <p:pic>
          <p:nvPicPr>
            <p:cNvPr id="8" name="Picture 7" descr="LOGO_SD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0" y="1066800"/>
              <a:ext cx="2413873" cy="496539"/>
            </a:xfrm>
            <a:prstGeom prst="rect">
              <a:avLst/>
            </a:prstGeom>
          </p:spPr>
        </p:pic>
        <p:pic>
          <p:nvPicPr>
            <p:cNvPr id="9" name="Picture 8" descr="SD_logo_icon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9400" y="990600"/>
              <a:ext cx="652188" cy="645793"/>
            </a:xfrm>
            <a:prstGeom prst="rect">
              <a:avLst/>
            </a:prstGeom>
          </p:spPr>
        </p:pic>
      </p:grpSp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227" t="8190" r="-21227" b="-8101"/>
          <a:stretch/>
        </p:blipFill>
        <p:spPr bwMode="auto">
          <a:xfrm>
            <a:off x="-1524000" y="1905000"/>
            <a:ext cx="12192000" cy="4596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76200" y="6324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PT Sans Narrow"/>
                <a:cs typeface="PT Sans Narrow"/>
              </a:defRPr>
            </a:lvl1pPr>
          </a:lstStyle>
          <a:p>
            <a:fld id="{1D8BD707-D9CF-40AE-B4C6-C98DA3205C09}" type="datetimeFigureOut">
              <a:rPr lang="en-US" smtClean="0"/>
              <a:pPr/>
              <a:t>9/4/2012</a:t>
            </a:fld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57200" y="6324600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|  </a:t>
            </a:r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51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_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2400" y="152400"/>
            <a:ext cx="8839200" cy="6096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4953000" cy="2316163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indent="-285750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Project List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PT Sans Narrow"/>
              <a:cs typeface="PT Sans Narrow"/>
            </a:endParaRPr>
          </a:p>
          <a:p>
            <a:pPr marL="285750" indent="-285750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Action List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PT Sans Narrow"/>
              <a:cs typeface="PT Sans Narrow"/>
            </a:endParaRPr>
          </a:p>
          <a:p>
            <a:pPr marL="285750" indent="-285750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Filters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PT Sans Narrow"/>
              <a:cs typeface="PT Sans Narrow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162800" y="6324600"/>
            <a:ext cx="1828800" cy="371874"/>
            <a:chOff x="2819400" y="990600"/>
            <a:chExt cx="3175873" cy="645793"/>
          </a:xfrm>
        </p:grpSpPr>
        <p:pic>
          <p:nvPicPr>
            <p:cNvPr id="8" name="Picture 7" descr="LOGO_SD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0" y="1066800"/>
              <a:ext cx="2413873" cy="496539"/>
            </a:xfrm>
            <a:prstGeom prst="rect">
              <a:avLst/>
            </a:prstGeom>
          </p:spPr>
        </p:pic>
        <p:pic>
          <p:nvPicPr>
            <p:cNvPr id="9" name="Picture 8" descr="SD_logo_icon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9400" y="990600"/>
              <a:ext cx="652188" cy="645793"/>
            </a:xfrm>
            <a:prstGeom prst="rect">
              <a:avLst/>
            </a:prstGeom>
          </p:spPr>
        </p:pic>
      </p:grp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83"/>
          <a:stretch/>
        </p:blipFill>
        <p:spPr bwMode="auto">
          <a:xfrm>
            <a:off x="381000" y="1905000"/>
            <a:ext cx="8458200" cy="4192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76200" y="6324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PT Sans Narrow"/>
                <a:cs typeface="PT Sans Narrow"/>
              </a:defRPr>
            </a:lvl1pPr>
          </a:lstStyle>
          <a:p>
            <a:fld id="{1D8BD707-D9CF-40AE-B4C6-C98DA3205C09}" type="datetimeFigureOut">
              <a:rPr lang="en-US" smtClean="0"/>
              <a:pPr/>
              <a:t>9/4/2012</a:t>
            </a:fld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57200" y="6324600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|  </a:t>
            </a:r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03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_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2400" y="152400"/>
            <a:ext cx="8839200" cy="6096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4953000" cy="2316163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indent="-285750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Additional Filters</a:t>
            </a:r>
          </a:p>
          <a:p>
            <a:pPr marL="285750" indent="-285750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Project Details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PT Sans Narrow"/>
              <a:cs typeface="PT Sans Narrow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162800" y="6324600"/>
            <a:ext cx="1828800" cy="371874"/>
            <a:chOff x="2819400" y="990600"/>
            <a:chExt cx="3175873" cy="645793"/>
          </a:xfrm>
        </p:grpSpPr>
        <p:pic>
          <p:nvPicPr>
            <p:cNvPr id="8" name="Picture 7" descr="LOGO_SD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0" y="1066800"/>
              <a:ext cx="2413873" cy="496539"/>
            </a:xfrm>
            <a:prstGeom prst="rect">
              <a:avLst/>
            </a:prstGeom>
          </p:spPr>
        </p:pic>
        <p:pic>
          <p:nvPicPr>
            <p:cNvPr id="9" name="Picture 8" descr="SD_logo_icon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9400" y="990600"/>
              <a:ext cx="652188" cy="645793"/>
            </a:xfrm>
            <a:prstGeom prst="rect">
              <a:avLst/>
            </a:prstGeom>
          </p:spPr>
        </p:pic>
      </p:grp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9" t="25274" r="85433" b="4627"/>
          <a:stretch/>
        </p:blipFill>
        <p:spPr bwMode="auto">
          <a:xfrm>
            <a:off x="1139643" y="1533330"/>
            <a:ext cx="1527357" cy="4593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59" t="25439" r="30587" b="6929"/>
          <a:stretch/>
        </p:blipFill>
        <p:spPr bwMode="auto">
          <a:xfrm>
            <a:off x="3124200" y="939404"/>
            <a:ext cx="4749281" cy="4432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90" t="26825" r="30916" b="32835"/>
          <a:stretch/>
        </p:blipFill>
        <p:spPr bwMode="auto">
          <a:xfrm>
            <a:off x="4139681" y="3299987"/>
            <a:ext cx="4644429" cy="264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76200" y="6324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PT Sans Narrow"/>
                <a:cs typeface="PT Sans Narrow"/>
              </a:defRPr>
            </a:lvl1pPr>
          </a:lstStyle>
          <a:p>
            <a:fld id="{1D8BD707-D9CF-40AE-B4C6-C98DA3205C09}" type="datetimeFigureOut">
              <a:rPr lang="en-US" smtClean="0"/>
              <a:pPr/>
              <a:t>9/4/2012</a:t>
            </a:fld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57200" y="6324600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|  </a:t>
            </a:r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83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_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2400" y="152400"/>
            <a:ext cx="8839200" cy="6096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1"/>
            <a:ext cx="4343400" cy="1143000"/>
          </a:xfrm>
        </p:spPr>
        <p:txBody>
          <a:bodyPr vert="horz" lIns="91440" tIns="45720" rIns="91440" bIns="45720" rtlCol="0">
            <a:noAutofit/>
          </a:bodyPr>
          <a:lstStyle/>
          <a:p>
            <a:pPr marL="285750" indent="-285750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Map View – Points, Lines, Areas</a:t>
            </a:r>
          </a:p>
          <a:p>
            <a:pPr marL="285750" indent="-285750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Click for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details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PT Sans Narrow"/>
              <a:cs typeface="PT Sans Narrow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162800" y="6324600"/>
            <a:ext cx="1828800" cy="371874"/>
            <a:chOff x="2819400" y="990600"/>
            <a:chExt cx="3175873" cy="645793"/>
          </a:xfrm>
        </p:grpSpPr>
        <p:pic>
          <p:nvPicPr>
            <p:cNvPr id="8" name="Picture 7" descr="LOGO_SD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0" y="1066800"/>
              <a:ext cx="2413873" cy="496539"/>
            </a:xfrm>
            <a:prstGeom prst="rect">
              <a:avLst/>
            </a:prstGeom>
          </p:spPr>
        </p:pic>
        <p:pic>
          <p:nvPicPr>
            <p:cNvPr id="9" name="Picture 8" descr="SD_logo_icon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9400" y="990600"/>
              <a:ext cx="652188" cy="645793"/>
            </a:xfrm>
            <a:prstGeom prst="rect">
              <a:avLst/>
            </a:prstGeom>
          </p:spPr>
        </p:pic>
      </p:grpSp>
      <p:sp>
        <p:nvSpPr>
          <p:cNvPr id="19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76200" y="6324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PT Sans Narrow"/>
                <a:cs typeface="PT Sans Narrow"/>
              </a:defRPr>
            </a:lvl1pPr>
          </a:lstStyle>
          <a:p>
            <a:fld id="{1D8BD707-D9CF-40AE-B4C6-C98DA3205C09}" type="datetimeFigureOut">
              <a:rPr lang="en-US" smtClean="0"/>
              <a:pPr/>
              <a:t>9/4/2012</a:t>
            </a:fld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57200" y="6324600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|  </a:t>
            </a:r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68"/>
          <a:stretch/>
        </p:blipFill>
        <p:spPr bwMode="auto">
          <a:xfrm>
            <a:off x="381000" y="1905000"/>
            <a:ext cx="8382000" cy="4141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5486400" y="457200"/>
            <a:ext cx="4343400" cy="114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Aerial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or Road View</a:t>
            </a:r>
          </a:p>
          <a:p>
            <a:pPr marL="285750" indent="-285750"/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Placename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 Search</a:t>
            </a:r>
          </a:p>
        </p:txBody>
      </p:sp>
    </p:spTree>
    <p:extLst>
      <p:ext uri="{BB962C8B-B14F-4D97-AF65-F5344CB8AC3E}">
        <p14:creationId xmlns:p14="http://schemas.microsoft.com/office/powerpoint/2010/main" val="359676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_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2400" y="152400"/>
            <a:ext cx="8839200" cy="6096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1"/>
            <a:ext cx="8077200" cy="1143000"/>
          </a:xfrm>
        </p:spPr>
        <p:txBody>
          <a:bodyPr vert="horz" lIns="91440" tIns="45720" rIns="91440" bIns="45720" rtlCol="0">
            <a:noAutofit/>
          </a:bodyPr>
          <a:lstStyle/>
          <a:p>
            <a:pPr marL="285750" indent="-285750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~ 300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HarvestChoice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 indicator overlays (Crops, Livestock)</a:t>
            </a:r>
          </a:p>
          <a:p>
            <a:pPr marL="285750" indent="-285750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Possible to overlay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Shapefiles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PT Sans Narrow"/>
                <a:cs typeface="PT Sans Narrow"/>
              </a:rPr>
              <a:t> or other GIS Data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7162800" y="6324600"/>
            <a:ext cx="1828800" cy="371874"/>
            <a:chOff x="2819400" y="990600"/>
            <a:chExt cx="3175873" cy="645793"/>
          </a:xfrm>
        </p:grpSpPr>
        <p:pic>
          <p:nvPicPr>
            <p:cNvPr id="8" name="Picture 7" descr="LOGO_SD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0" y="1066800"/>
              <a:ext cx="2413873" cy="496539"/>
            </a:xfrm>
            <a:prstGeom prst="rect">
              <a:avLst/>
            </a:prstGeom>
          </p:spPr>
        </p:pic>
        <p:pic>
          <p:nvPicPr>
            <p:cNvPr id="9" name="Picture 8" descr="SD_logo_icon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9400" y="990600"/>
              <a:ext cx="652188" cy="645793"/>
            </a:xfrm>
            <a:prstGeom prst="rect">
              <a:avLst/>
            </a:prstGeom>
          </p:spPr>
        </p:pic>
      </p:grpSp>
      <p:sp>
        <p:nvSpPr>
          <p:cNvPr id="19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76200" y="6324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PT Sans Narrow"/>
                <a:cs typeface="PT Sans Narrow"/>
              </a:defRPr>
            </a:lvl1pPr>
          </a:lstStyle>
          <a:p>
            <a:fld id="{1D8BD707-D9CF-40AE-B4C6-C98DA3205C09}" type="datetimeFigureOut">
              <a:rPr lang="en-US" smtClean="0"/>
              <a:pPr/>
              <a:t>9/4/2012</a:t>
            </a:fld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57200" y="6324600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|  </a:t>
            </a:r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26"/>
          <a:stretch/>
        </p:blipFill>
        <p:spPr bwMode="auto">
          <a:xfrm>
            <a:off x="310836" y="1905000"/>
            <a:ext cx="8534400" cy="4223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317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g_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2400" y="152400"/>
            <a:ext cx="8839200" cy="6096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162800" y="6324600"/>
            <a:ext cx="1828800" cy="371874"/>
            <a:chOff x="2819400" y="990600"/>
            <a:chExt cx="3175873" cy="645793"/>
          </a:xfrm>
        </p:grpSpPr>
        <p:pic>
          <p:nvPicPr>
            <p:cNvPr id="8" name="Picture 7" descr="LOGO_SD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0" y="1066800"/>
              <a:ext cx="2413873" cy="496539"/>
            </a:xfrm>
            <a:prstGeom prst="rect">
              <a:avLst/>
            </a:prstGeom>
          </p:spPr>
        </p:pic>
        <p:pic>
          <p:nvPicPr>
            <p:cNvPr id="9" name="Picture 8" descr="SD_logo_icon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9400" y="990600"/>
              <a:ext cx="652188" cy="645793"/>
            </a:xfrm>
            <a:prstGeom prst="rect">
              <a:avLst/>
            </a:prstGeom>
          </p:spPr>
        </p:pic>
      </p:grpSp>
      <p:sp>
        <p:nvSpPr>
          <p:cNvPr id="19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76200" y="6324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PT Sans Narrow"/>
                <a:cs typeface="PT Sans Narrow"/>
              </a:defRPr>
            </a:lvl1pPr>
          </a:lstStyle>
          <a:p>
            <a:fld id="{1D8BD707-D9CF-40AE-B4C6-C98DA3205C09}" type="datetimeFigureOut">
              <a:rPr lang="en-US" smtClean="0"/>
              <a:pPr/>
              <a:t>9/4/2012</a:t>
            </a:fld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57200" y="6324600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|  </a:t>
            </a:r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PT Sans Narrow"/>
                <a:cs typeface="PT Sans Narrow"/>
              </a:rPr>
              <a:t>Infographics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514600" y="1798637"/>
            <a:ext cx="4495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PT Sans Narrow"/>
                <a:cs typeface="PT Sans Narrow"/>
                <a:hlinkClick r:id="rId5" action="ppaction://hlinkfile"/>
              </a:rPr>
              <a:t>Infographic Analysis Sample</a:t>
            </a:r>
            <a:endParaRPr lang="en-US" sz="2800" dirty="0">
              <a:latin typeface="PT Sans Narrow"/>
              <a:cs typeface="PT Sans Narrow"/>
            </a:endParaRPr>
          </a:p>
        </p:txBody>
      </p:sp>
    </p:spTree>
    <p:extLst>
      <p:ext uri="{BB962C8B-B14F-4D97-AF65-F5344CB8AC3E}">
        <p14:creationId xmlns:p14="http://schemas.microsoft.com/office/powerpoint/2010/main" val="344284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277</Words>
  <Application>Microsoft Office PowerPoint</Application>
  <PresentationFormat>On-screen Show (4:3)</PresentationFormat>
  <Paragraphs>77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PROJECT MAPPING TOOL</vt:lpstr>
      <vt:lpstr>What is the Objective?</vt:lpstr>
      <vt:lpstr>What is PMT?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Infographics</vt:lpstr>
      <vt:lpstr>What’s Next?</vt:lpstr>
      <vt:lpstr>FtF PMT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Mapping Tool</dc:title>
  <dc:creator>Ryan</dc:creator>
  <cp:lastModifiedBy>Ryan</cp:lastModifiedBy>
  <cp:revision>28</cp:revision>
  <dcterms:created xsi:type="dcterms:W3CDTF">2006-08-16T00:00:00Z</dcterms:created>
  <dcterms:modified xsi:type="dcterms:W3CDTF">2012-09-05T03:59:55Z</dcterms:modified>
</cp:coreProperties>
</file>